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2" r:id="rId17"/>
    <p:sldId id="273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直線コネクタ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タイトル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25" name="サブタイトル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ja-JP" altLang="en-US" smtClean="0"/>
              <a:t>マスタ サブタイトルの書式設定</a:t>
            </a:r>
            <a:endParaRPr kumimoji="0" lang="en-US"/>
          </a:p>
        </p:txBody>
      </p:sp>
      <p:sp>
        <p:nvSpPr>
          <p:cNvPr id="31" name="日付プレースホルダ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29" name="スライド番号プレースホルダ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 テキストの書式設定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 テキストの書式設定</a:t>
            </a:r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ja-JP" altLang="en-US" smtClean="0"/>
              <a:t>マスタ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正方形/長方形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  <p:sp>
        <p:nvSpPr>
          <p:cNvPr id="10" name="図プレースホルダ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ja-JP" altLang="en-US" smtClean="0"/>
              <a:t>アイコンをクリックして図を追加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 bright="-33000"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4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タイトル プレースホルダ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ja-JP" altLang="en-US" smtClean="0"/>
              <a:t>マスタ タイトルの書式設定</a:t>
            </a:r>
            <a:endParaRPr kumimoji="0" lang="en-US"/>
          </a:p>
        </p:txBody>
      </p:sp>
      <p:sp>
        <p:nvSpPr>
          <p:cNvPr id="31" name="テキスト プレースホルダ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ja-JP" altLang="en-US" smtClean="0"/>
              <a:t>マスタ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7" name="日付プレースホルダ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C7544277-71BA-4015-B4A6-64DF96F30868}" type="datetimeFigureOut">
              <a:rPr kumimoji="1" lang="ja-JP" altLang="en-US" smtClean="0"/>
              <a:t>2015/3/30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D75986B2-594C-47D7-972D-D5594038C568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1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1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1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1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1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1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Pulse Monitor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PHYS 319     </a:t>
            </a:r>
            <a:r>
              <a:rPr kumimoji="1" lang="en-US" altLang="ja-JP" dirty="0" err="1" smtClean="0"/>
              <a:t>Shiori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Kuboki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ja-JP" dirty="0" smtClean="0"/>
              <a:t>AMPLIFIER</a:t>
            </a:r>
            <a:endParaRPr kumimoji="1" lang="ja-JP" altLang="en-US" dirty="0"/>
          </a:p>
        </p:txBody>
      </p:sp>
      <p:pic>
        <p:nvPicPr>
          <p:cNvPr id="4" name="コンテンツ プレースホルダ 3" descr="Amplifier Circuit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7551" y="1609725"/>
            <a:ext cx="6058298" cy="48466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ja-JP" dirty="0" smtClean="0"/>
              <a:t>AMPLIFIER</a:t>
            </a:r>
            <a:endParaRPr kumimoji="1" lang="ja-JP" altLang="en-US" dirty="0"/>
          </a:p>
        </p:txBody>
      </p:sp>
      <p:pic>
        <p:nvPicPr>
          <p:cNvPr id="4" name="コンテンツ プレースホルダ 3" descr="DSC_001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5011"/>
          <a:stretch>
            <a:fillRect/>
          </a:stretch>
        </p:blipFill>
        <p:spPr>
          <a:xfrm>
            <a:off x="899592" y="1628800"/>
            <a:ext cx="6580584" cy="49361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ja-JP" dirty="0" smtClean="0"/>
              <a:t>Comparator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ja-JP" dirty="0" smtClean="0">
                <a:solidFill>
                  <a:schemeClr val="accent4"/>
                </a:solidFill>
              </a:rPr>
              <a:t>The output after the amplifier is now clean, but it is in a waveform, so it is difficult to send information to the MSP430 in this way</a:t>
            </a:r>
          </a:p>
          <a:p>
            <a:r>
              <a:rPr lang="en-CA" altLang="ja-JP" dirty="0" smtClean="0">
                <a:solidFill>
                  <a:schemeClr val="accent4"/>
                </a:solidFill>
              </a:rPr>
              <a:t>So, use a comparator to change this waveform into a square wave</a:t>
            </a:r>
          </a:p>
          <a:p>
            <a:r>
              <a:rPr kumimoji="1" lang="en-CA" altLang="ja-JP" dirty="0" smtClean="0">
                <a:solidFill>
                  <a:schemeClr val="accent4"/>
                </a:solidFill>
              </a:rPr>
              <a:t>The comparator voltage can be adjusted using the variable resistor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ja-JP" dirty="0" smtClean="0"/>
              <a:t>Comparator</a:t>
            </a:r>
            <a:endParaRPr kumimoji="1" lang="ja-JP" altLang="en-US" dirty="0"/>
          </a:p>
        </p:txBody>
      </p:sp>
      <p:pic>
        <p:nvPicPr>
          <p:cNvPr id="5" name="コンテンツ プレースホルダ 3" descr="DSC_001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3263" t="6806" r="45717" b="8640"/>
          <a:stretch>
            <a:fillRect/>
          </a:stretch>
        </p:blipFill>
        <p:spPr>
          <a:xfrm rot="10800000">
            <a:off x="2555776" y="1700808"/>
            <a:ext cx="3096344" cy="47475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ja-JP" dirty="0" smtClean="0"/>
              <a:t>Comparator</a:t>
            </a:r>
            <a:endParaRPr kumimoji="1" lang="ja-JP" altLang="en-US" dirty="0"/>
          </a:p>
        </p:txBody>
      </p:sp>
      <p:pic>
        <p:nvPicPr>
          <p:cNvPr id="5" name="コンテンツ プレースホルダ 4" descr="Comparator Circui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67944" y="1484784"/>
            <a:ext cx="4663124" cy="2376264"/>
          </a:xfrm>
        </p:spPr>
      </p:pic>
      <p:pic>
        <p:nvPicPr>
          <p:cNvPr id="4" name="コンテンツ プレースホルダ 3" descr="DSC_0016.jpg"/>
          <p:cNvPicPr>
            <a:picLocks noChangeAspect="1"/>
          </p:cNvPicPr>
          <p:nvPr/>
        </p:nvPicPr>
        <p:blipFill>
          <a:blip r:embed="rId3" cstate="print"/>
          <a:srcRect l="23263" t="6806" r="45717" b="8640"/>
          <a:stretch>
            <a:fillRect/>
          </a:stretch>
        </p:blipFill>
        <p:spPr>
          <a:xfrm rot="10800000">
            <a:off x="611560" y="1700808"/>
            <a:ext cx="3096344" cy="4747538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l="60286" t="26578" r="21429" b="44630"/>
          <a:stretch>
            <a:fillRect/>
          </a:stretch>
        </p:blipFill>
        <p:spPr bwMode="auto">
          <a:xfrm>
            <a:off x="4788024" y="4149080"/>
            <a:ext cx="3600400" cy="219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ja-JP" dirty="0" smtClean="0"/>
              <a:t>Comparator</a:t>
            </a:r>
            <a:endParaRPr kumimoji="1" lang="ja-JP" altLang="en-US" dirty="0"/>
          </a:p>
        </p:txBody>
      </p:sp>
      <p:pic>
        <p:nvPicPr>
          <p:cNvPr id="5" name="コンテンツ プレースホルダ 4" descr="SDS00001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556792"/>
            <a:ext cx="6779458" cy="49574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ja-JP" dirty="0" smtClean="0"/>
              <a:t>Comparator</a:t>
            </a:r>
            <a:endParaRPr kumimoji="1" lang="ja-JP" altLang="en-US" dirty="0"/>
          </a:p>
        </p:txBody>
      </p:sp>
      <p:pic>
        <p:nvPicPr>
          <p:cNvPr id="5" name="コンテンツ プレースホルダ 3" descr="DSC_001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3263" t="6806" r="45717" b="8640"/>
          <a:stretch>
            <a:fillRect/>
          </a:stretch>
        </p:blipFill>
        <p:spPr>
          <a:xfrm rot="10800000">
            <a:off x="2555776" y="1700808"/>
            <a:ext cx="3096344" cy="47475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ja-JP" dirty="0" smtClean="0"/>
              <a:t>Circuit</a:t>
            </a:r>
            <a:endParaRPr kumimoji="1" lang="ja-JP" altLang="en-US" dirty="0"/>
          </a:p>
        </p:txBody>
      </p:sp>
      <p:pic>
        <p:nvPicPr>
          <p:cNvPr id="4" name="コンテンツ プレースホルダ 3" descr="Entire Circui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40950"/>
            <a:ext cx="7239000" cy="35841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7 Segment LED &amp; External LED</a:t>
            </a:r>
            <a:endParaRPr kumimoji="1" lang="ja-JP" altLang="en-US" dirty="0"/>
          </a:p>
        </p:txBody>
      </p:sp>
      <p:pic>
        <p:nvPicPr>
          <p:cNvPr id="6" name="コンテンツ プレースホルダ 5" descr="DSC_00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1708"/>
          <a:stretch>
            <a:fillRect/>
          </a:stretch>
        </p:blipFill>
        <p:spPr>
          <a:xfrm rot="5400000">
            <a:off x="175717" y="2064643"/>
            <a:ext cx="4943624" cy="4071938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4860032" y="1700808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ja-JP" dirty="0" smtClean="0">
                <a:solidFill>
                  <a:schemeClr val="accent4"/>
                </a:solidFill>
              </a:rPr>
              <a:t>Added 7-segment display to show heart rate, and an external LED that blink every time your heart beats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ja-JP" dirty="0" smtClean="0"/>
              <a:t>CODE</a:t>
            </a:r>
            <a:endParaRPr kumimoji="1" lang="ja-JP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1085" t="9865" r="63052" b="28581"/>
          <a:stretch>
            <a:fillRect/>
          </a:stretch>
        </p:blipFill>
        <p:spPr bwMode="auto">
          <a:xfrm>
            <a:off x="467544" y="1484784"/>
            <a:ext cx="5628968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Brief description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accent4"/>
                </a:solidFill>
              </a:rPr>
              <a:t>Monitors pulse by monitoring the amount of infrared light that passes through your finger</a:t>
            </a:r>
          </a:p>
          <a:p>
            <a:r>
              <a:rPr lang="en-US" altLang="ja-JP" dirty="0" smtClean="0">
                <a:solidFill>
                  <a:schemeClr val="accent4"/>
                </a:solidFill>
              </a:rPr>
              <a:t>When a ‘pump’ of blood passes through your finger, it creates a brief moment of opacity, which it monitors</a:t>
            </a:r>
          </a:p>
          <a:p>
            <a:r>
              <a:rPr kumimoji="1" lang="en-US" altLang="ja-JP" dirty="0" smtClean="0">
                <a:solidFill>
                  <a:schemeClr val="accent4"/>
                </a:solidFill>
              </a:rPr>
              <a:t>The light is sensed using a phototransistor</a:t>
            </a:r>
          </a:p>
          <a:p>
            <a:endParaRPr lang="en-US" altLang="ja-JP" dirty="0" smtClean="0">
              <a:solidFill>
                <a:schemeClr val="accent4"/>
              </a:solidFill>
            </a:endParaRPr>
          </a:p>
          <a:p>
            <a:r>
              <a:rPr kumimoji="1" lang="en-US" altLang="ja-JP" dirty="0" smtClean="0">
                <a:solidFill>
                  <a:schemeClr val="accent4"/>
                </a:solidFill>
              </a:rPr>
              <a:t>It’s like those ones that you see beeping in Surgical shows!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ja-JP" dirty="0" smtClean="0"/>
              <a:t>CODE</a:t>
            </a:r>
            <a:endParaRPr kumimoji="1" lang="ja-JP" alt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0837" t="10795" r="70015" b="21733"/>
          <a:stretch>
            <a:fillRect/>
          </a:stretch>
        </p:blipFill>
        <p:spPr bwMode="auto">
          <a:xfrm>
            <a:off x="539552" y="1491330"/>
            <a:ext cx="3744416" cy="51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テキスト ボックス 5"/>
          <p:cNvSpPr txBox="1"/>
          <p:nvPr/>
        </p:nvSpPr>
        <p:spPr>
          <a:xfrm>
            <a:off x="4644008" y="1628800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A" altLang="ja-JP" dirty="0" smtClean="0">
                <a:solidFill>
                  <a:schemeClr val="accent4"/>
                </a:solidFill>
              </a:rPr>
              <a:t>1 beat             X beats</a:t>
            </a:r>
          </a:p>
          <a:p>
            <a:r>
              <a:rPr lang="ja-JP" altLang="en-US" dirty="0" smtClean="0">
                <a:solidFill>
                  <a:schemeClr val="accent4"/>
                </a:solidFill>
              </a:rPr>
              <a:t>￣￣￣￣   </a:t>
            </a:r>
            <a:r>
              <a:rPr lang="en-CA" altLang="ja-JP" dirty="0" smtClean="0">
                <a:solidFill>
                  <a:schemeClr val="accent4"/>
                </a:solidFill>
              </a:rPr>
              <a:t>=    </a:t>
            </a:r>
            <a:r>
              <a:rPr lang="ja-JP" altLang="en-US" dirty="0" smtClean="0">
                <a:solidFill>
                  <a:schemeClr val="accent4"/>
                </a:solidFill>
              </a:rPr>
              <a:t>￣￣￣￣</a:t>
            </a:r>
            <a:endParaRPr lang="en-US" altLang="ja-JP" dirty="0" smtClean="0">
              <a:solidFill>
                <a:schemeClr val="accent4"/>
              </a:solidFill>
            </a:endParaRPr>
          </a:p>
          <a:p>
            <a:r>
              <a:rPr lang="en-CA" altLang="ja-JP" dirty="0">
                <a:solidFill>
                  <a:schemeClr val="accent4"/>
                </a:solidFill>
              </a:rPr>
              <a:t>Y</a:t>
            </a:r>
            <a:r>
              <a:rPr kumimoji="1" lang="en-CA" altLang="ja-JP" dirty="0" smtClean="0">
                <a:solidFill>
                  <a:schemeClr val="accent4"/>
                </a:solidFill>
              </a:rPr>
              <a:t> </a:t>
            </a:r>
            <a:r>
              <a:rPr kumimoji="1" lang="en-US" altLang="ja-JP" dirty="0" smtClean="0">
                <a:solidFill>
                  <a:schemeClr val="accent4"/>
                </a:solidFill>
              </a:rPr>
              <a:t>μ</a:t>
            </a:r>
            <a:r>
              <a:rPr kumimoji="1" lang="en-CA" altLang="ja-JP" dirty="0" smtClean="0">
                <a:solidFill>
                  <a:schemeClr val="accent4"/>
                </a:solidFill>
              </a:rPr>
              <a:t>sec.             1 min.</a:t>
            </a:r>
          </a:p>
          <a:p>
            <a:endParaRPr lang="en-CA" altLang="ja-JP" dirty="0">
              <a:solidFill>
                <a:schemeClr val="accent4"/>
              </a:solidFill>
            </a:endParaRPr>
          </a:p>
          <a:p>
            <a:endParaRPr kumimoji="1" lang="en-CA" altLang="ja-JP" dirty="0" smtClean="0">
              <a:solidFill>
                <a:schemeClr val="accent4"/>
              </a:solidFill>
            </a:endParaRPr>
          </a:p>
          <a:p>
            <a:r>
              <a:rPr lang="en-CA" altLang="ja-JP" dirty="0" smtClean="0">
                <a:solidFill>
                  <a:schemeClr val="accent4"/>
                </a:solidFill>
              </a:rPr>
              <a:t>X = 1/Y * 60*1000000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ja-JP" dirty="0" smtClean="0"/>
              <a:t>Code</a:t>
            </a:r>
            <a:endParaRPr kumimoji="1" lang="ja-JP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1085" t="13016" r="71010" b="49285"/>
          <a:stretch>
            <a:fillRect/>
          </a:stretch>
        </p:blipFill>
        <p:spPr bwMode="auto">
          <a:xfrm>
            <a:off x="683568" y="1628799"/>
            <a:ext cx="5904656" cy="481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ja-JP" dirty="0" smtClean="0"/>
              <a:t>Code</a:t>
            </a:r>
            <a:endParaRPr kumimoji="1" lang="ja-JP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1085" t="55988" r="72692" b="20155"/>
          <a:stretch>
            <a:fillRect/>
          </a:stretch>
        </p:blipFill>
        <p:spPr bwMode="auto">
          <a:xfrm>
            <a:off x="395536" y="1844824"/>
            <a:ext cx="7212115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ja-JP" dirty="0" smtClean="0"/>
              <a:t>What was difficult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9416"/>
            <a:ext cx="7643192" cy="4846320"/>
          </a:xfrm>
        </p:spPr>
        <p:txBody>
          <a:bodyPr>
            <a:normAutofit fontScale="85000" lnSpcReduction="20000"/>
          </a:bodyPr>
          <a:lstStyle/>
          <a:p>
            <a:r>
              <a:rPr kumimoji="1" lang="en-CA" altLang="ja-JP" dirty="0" smtClean="0">
                <a:solidFill>
                  <a:schemeClr val="accent4"/>
                </a:solidFill>
              </a:rPr>
              <a:t>What was the most difficult was setting up the interrupt flags for overflows</a:t>
            </a:r>
          </a:p>
          <a:p>
            <a:r>
              <a:rPr lang="en-CA" altLang="ja-JP" dirty="0" smtClean="0">
                <a:solidFill>
                  <a:schemeClr val="accent4"/>
                </a:solidFill>
              </a:rPr>
              <a:t>At first, I didn’t even figure out why my pulse rate was so high (and wrong), which turned out to be because there were overflows in TAR</a:t>
            </a:r>
          </a:p>
          <a:p>
            <a:r>
              <a:rPr kumimoji="1" lang="en-CA" altLang="ja-JP" dirty="0" smtClean="0">
                <a:solidFill>
                  <a:schemeClr val="accent4"/>
                </a:solidFill>
              </a:rPr>
              <a:t>The implementation of counting the overflows were also difficult, since I had difficulty trying to figure out where to put my ‘</a:t>
            </a:r>
            <a:r>
              <a:rPr kumimoji="1" lang="en-CA" altLang="ja-JP" dirty="0" err="1" smtClean="0">
                <a:solidFill>
                  <a:schemeClr val="accent4"/>
                </a:solidFill>
              </a:rPr>
              <a:t>IFCount</a:t>
            </a:r>
            <a:r>
              <a:rPr kumimoji="1" lang="en-CA" altLang="ja-JP" dirty="0" smtClean="0">
                <a:solidFill>
                  <a:schemeClr val="accent4"/>
                </a:solidFill>
              </a:rPr>
              <a:t>++;’ inside my code</a:t>
            </a:r>
          </a:p>
          <a:p>
            <a:endParaRPr kumimoji="1" lang="en-CA" altLang="ja-JP" dirty="0" smtClean="0">
              <a:solidFill>
                <a:schemeClr val="accent4"/>
              </a:solidFill>
            </a:endParaRPr>
          </a:p>
          <a:p>
            <a:r>
              <a:rPr lang="en-CA" altLang="ja-JP" dirty="0" smtClean="0">
                <a:solidFill>
                  <a:schemeClr val="accent4"/>
                </a:solidFill>
              </a:rPr>
              <a:t>Another difficulty was debugging the code</a:t>
            </a:r>
          </a:p>
          <a:p>
            <a:r>
              <a:rPr lang="en-CA" altLang="ja-JP" dirty="0" smtClean="0">
                <a:solidFill>
                  <a:schemeClr val="accent4"/>
                </a:solidFill>
              </a:rPr>
              <a:t>For some reason, </a:t>
            </a:r>
            <a:r>
              <a:rPr lang="en-CA" altLang="ja-JP" dirty="0" err="1" smtClean="0">
                <a:solidFill>
                  <a:schemeClr val="accent4"/>
                </a:solidFill>
              </a:rPr>
              <a:t>CCStudio</a:t>
            </a:r>
            <a:r>
              <a:rPr lang="en-CA" altLang="ja-JP" dirty="0" smtClean="0">
                <a:solidFill>
                  <a:schemeClr val="accent4"/>
                </a:solidFill>
              </a:rPr>
              <a:t> does not let us put breakpoints at certain places in code</a:t>
            </a:r>
          </a:p>
          <a:p>
            <a:r>
              <a:rPr lang="en-CA" altLang="ja-JP" dirty="0" smtClean="0">
                <a:solidFill>
                  <a:schemeClr val="accent4"/>
                </a:solidFill>
              </a:rPr>
              <a:t>Also, the </a:t>
            </a:r>
            <a:r>
              <a:rPr lang="en-CA" altLang="ja-JP" dirty="0" err="1" smtClean="0">
                <a:solidFill>
                  <a:schemeClr val="accent4"/>
                </a:solidFill>
              </a:rPr>
              <a:t>printf</a:t>
            </a:r>
            <a:r>
              <a:rPr lang="en-CA" altLang="ja-JP" dirty="0" smtClean="0">
                <a:solidFill>
                  <a:schemeClr val="accent4"/>
                </a:solidFill>
              </a:rPr>
              <a:t> function is too big for the </a:t>
            </a:r>
            <a:r>
              <a:rPr lang="en-CA" altLang="ja-JP" dirty="0" err="1" smtClean="0">
                <a:solidFill>
                  <a:schemeClr val="accent4"/>
                </a:solidFill>
              </a:rPr>
              <a:t>CCStudio</a:t>
            </a:r>
            <a:r>
              <a:rPr lang="en-CA" altLang="ja-JP" dirty="0" smtClean="0">
                <a:solidFill>
                  <a:schemeClr val="accent4"/>
                </a:solidFill>
              </a:rPr>
              <a:t> thus it does not support it, which made debugging even more </a:t>
            </a:r>
            <a:r>
              <a:rPr lang="en-CA" altLang="ja-JP" dirty="0" smtClean="0">
                <a:solidFill>
                  <a:schemeClr val="accent4"/>
                </a:solidFill>
              </a:rPr>
              <a:t>difficult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ja-JP" dirty="0" smtClean="0"/>
              <a:t>What was easy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ja-JP" dirty="0" smtClean="0">
                <a:solidFill>
                  <a:schemeClr val="accent4"/>
                </a:solidFill>
              </a:rPr>
              <a:t>What was easy is connecting the MSP430 to the 7-segment display</a:t>
            </a:r>
          </a:p>
          <a:p>
            <a:r>
              <a:rPr lang="en-CA" altLang="ja-JP" dirty="0" smtClean="0">
                <a:solidFill>
                  <a:schemeClr val="accent4"/>
                </a:solidFill>
              </a:rPr>
              <a:t>We had done a lab before using the 7-segment display, and I have also encountered it multiple times previously, so it was easy to implement</a:t>
            </a:r>
          </a:p>
          <a:p>
            <a:endParaRPr kumimoji="1" lang="en-CA" altLang="ja-JP" dirty="0" smtClean="0">
              <a:solidFill>
                <a:schemeClr val="accent4"/>
              </a:solidFill>
            </a:endParaRPr>
          </a:p>
          <a:p>
            <a:r>
              <a:rPr lang="en-CA" altLang="ja-JP" dirty="0" smtClean="0">
                <a:solidFill>
                  <a:schemeClr val="accent4"/>
                </a:solidFill>
              </a:rPr>
              <a:t>To be able to see waveforms and voltages on the oscilloscope was also very helpful for many parts of the lab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ja-JP" dirty="0" smtClean="0"/>
              <a:t>What I could do better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altLang="ja-JP" dirty="0" smtClean="0">
                <a:solidFill>
                  <a:schemeClr val="accent4"/>
                </a:solidFill>
              </a:rPr>
              <a:t>M</a:t>
            </a:r>
            <a:r>
              <a:rPr lang="en-CA" altLang="ja-JP" dirty="0" smtClean="0">
                <a:solidFill>
                  <a:schemeClr val="accent4"/>
                </a:solidFill>
              </a:rPr>
              <a:t>y 7-segment display goes back to the value 0 every other time, and I could not figure the reason out by today</a:t>
            </a:r>
          </a:p>
          <a:p>
            <a:r>
              <a:rPr kumimoji="1" lang="en-CA" altLang="ja-JP" dirty="0" smtClean="0">
                <a:solidFill>
                  <a:schemeClr val="accent4"/>
                </a:solidFill>
              </a:rPr>
              <a:t>It would’ve been really cool if I could’ve used a beeper to make it beep when the pulse is below some rate, but because of this, it would not have worked</a:t>
            </a:r>
          </a:p>
          <a:p>
            <a:r>
              <a:rPr lang="en-CA" altLang="ja-JP" dirty="0" smtClean="0">
                <a:solidFill>
                  <a:schemeClr val="accent4"/>
                </a:solidFill>
              </a:rPr>
              <a:t>Wanted to base the heart rate calculation using the past 2 measurements, but it did not work out very well, so I had to use just the current measurement</a:t>
            </a:r>
            <a:endParaRPr kumimoji="1" lang="en-CA" altLang="ja-JP" dirty="0" smtClean="0">
              <a:solidFill>
                <a:schemeClr val="accent4"/>
              </a:solidFill>
            </a:endParaRPr>
          </a:p>
          <a:p>
            <a:r>
              <a:rPr lang="en-CA" altLang="ja-JP" dirty="0" smtClean="0">
                <a:solidFill>
                  <a:schemeClr val="accent4"/>
                </a:solidFill>
              </a:rPr>
              <a:t>If I had time, I would’ve also liked to plot things on Python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CA" altLang="ja-JP" dirty="0" smtClean="0"/>
              <a:t>END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CA" altLang="ja-JP" dirty="0" smtClean="0"/>
              <a:t>Thanks for listening!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427168" cy="1143000"/>
          </a:xfrm>
        </p:spPr>
        <p:txBody>
          <a:bodyPr>
            <a:normAutofit fontScale="90000"/>
          </a:bodyPr>
          <a:lstStyle/>
          <a:p>
            <a:r>
              <a:rPr kumimoji="1" lang="en-CA" altLang="ja-JP" dirty="0" smtClean="0"/>
              <a:t>Infrared LED &amp; Phototransistor</a:t>
            </a:r>
            <a:endParaRPr kumimoji="1" lang="ja-JP" altLang="en-US" dirty="0"/>
          </a:p>
        </p:txBody>
      </p:sp>
      <p:pic>
        <p:nvPicPr>
          <p:cNvPr id="5" name="コンテンツ プレースホルダ 4" descr="DSC_001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10800000">
            <a:off x="457200" y="1997075"/>
            <a:ext cx="7239000" cy="40719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20040"/>
            <a:ext cx="7416824" cy="1143000"/>
          </a:xfrm>
        </p:spPr>
        <p:txBody>
          <a:bodyPr>
            <a:normAutofit fontScale="90000"/>
          </a:bodyPr>
          <a:lstStyle/>
          <a:p>
            <a:r>
              <a:rPr lang="en-CA" altLang="ja-JP" dirty="0" smtClean="0"/>
              <a:t>Infrared LED &amp; Phototransistor</a:t>
            </a:r>
            <a:endParaRPr kumimoji="1" lang="ja-JP" altLang="en-US" dirty="0"/>
          </a:p>
        </p:txBody>
      </p:sp>
      <p:pic>
        <p:nvPicPr>
          <p:cNvPr id="4" name="コンテンツ プレースホルダ 3" descr="DSC_001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44152" t="26544" r="11085"/>
          <a:stretch>
            <a:fillRect/>
          </a:stretch>
        </p:blipFill>
        <p:spPr>
          <a:xfrm rot="10800000">
            <a:off x="539552" y="1772814"/>
            <a:ext cx="4752528" cy="4386949"/>
          </a:xfrm>
        </p:spPr>
      </p:pic>
      <p:pic>
        <p:nvPicPr>
          <p:cNvPr id="5" name="図 4" descr="Phototransistor Circui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144" y="1988840"/>
            <a:ext cx="2983387" cy="4009672"/>
          </a:xfrm>
          <a:prstGeom prst="rect">
            <a:avLst/>
          </a:prstGeom>
        </p:spPr>
      </p:pic>
      <p:sp>
        <p:nvSpPr>
          <p:cNvPr id="6" name="下矢印 5"/>
          <p:cNvSpPr/>
          <p:nvPr/>
        </p:nvSpPr>
        <p:spPr>
          <a:xfrm>
            <a:off x="1187624" y="2852936"/>
            <a:ext cx="504056" cy="7200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15616" y="2276872"/>
            <a:ext cx="7200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CA" altLang="ja-JP" dirty="0" err="1" smtClean="0">
                <a:solidFill>
                  <a:schemeClr val="accent4"/>
                </a:solidFill>
              </a:rPr>
              <a:t>Vcc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sp>
        <p:nvSpPr>
          <p:cNvPr id="9" name="下矢印 8"/>
          <p:cNvSpPr/>
          <p:nvPr/>
        </p:nvSpPr>
        <p:spPr>
          <a:xfrm>
            <a:off x="3923928" y="2852936"/>
            <a:ext cx="504056" cy="7200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47864" y="2348880"/>
            <a:ext cx="18722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CA" altLang="ja-JP" dirty="0" smtClean="0">
                <a:solidFill>
                  <a:schemeClr val="accent4"/>
                </a:solidFill>
              </a:rPr>
              <a:t>Phototransistor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sp>
        <p:nvSpPr>
          <p:cNvPr id="12" name="左矢印 11"/>
          <p:cNvSpPr/>
          <p:nvPr/>
        </p:nvSpPr>
        <p:spPr>
          <a:xfrm>
            <a:off x="3275856" y="4581128"/>
            <a:ext cx="864096" cy="504056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283968" y="4797152"/>
            <a:ext cx="10801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altLang="ja-JP" dirty="0" smtClean="0">
                <a:solidFill>
                  <a:schemeClr val="accent4"/>
                </a:solidFill>
              </a:rPr>
              <a:t>Resistors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sp>
        <p:nvSpPr>
          <p:cNvPr id="14" name="上矢印 13"/>
          <p:cNvSpPr/>
          <p:nvPr/>
        </p:nvSpPr>
        <p:spPr>
          <a:xfrm>
            <a:off x="971600" y="5013176"/>
            <a:ext cx="504056" cy="648072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71600" y="5733256"/>
            <a:ext cx="7200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CA" altLang="ja-JP" dirty="0" smtClean="0">
                <a:solidFill>
                  <a:schemeClr val="accent4"/>
                </a:solidFill>
              </a:rPr>
              <a:t>GND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20040"/>
            <a:ext cx="7416824" cy="1143000"/>
          </a:xfrm>
        </p:spPr>
        <p:txBody>
          <a:bodyPr>
            <a:normAutofit fontScale="90000"/>
          </a:bodyPr>
          <a:lstStyle/>
          <a:p>
            <a:r>
              <a:rPr lang="en-CA" altLang="ja-JP" dirty="0" smtClean="0"/>
              <a:t>Infrared LED &amp; Phototransistor</a:t>
            </a:r>
            <a:endParaRPr kumimoji="1" lang="ja-JP" altLang="en-US" dirty="0"/>
          </a:p>
        </p:txBody>
      </p:sp>
      <p:pic>
        <p:nvPicPr>
          <p:cNvPr id="4" name="コンテンツ プレースホルダ 3" descr="DSC_001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4988" t="26544" r="51779"/>
          <a:stretch>
            <a:fillRect/>
          </a:stretch>
        </p:blipFill>
        <p:spPr>
          <a:xfrm rot="10800000">
            <a:off x="899592" y="1700808"/>
            <a:ext cx="3744416" cy="4655538"/>
          </a:xfrm>
        </p:spPr>
      </p:pic>
      <p:sp>
        <p:nvSpPr>
          <p:cNvPr id="6" name="下矢印 5"/>
          <p:cNvSpPr/>
          <p:nvPr/>
        </p:nvSpPr>
        <p:spPr>
          <a:xfrm>
            <a:off x="1475656" y="2924944"/>
            <a:ext cx="504056" cy="7200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27584" y="2420888"/>
            <a:ext cx="16561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altLang="ja-JP" dirty="0" smtClean="0">
                <a:solidFill>
                  <a:schemeClr val="accent4"/>
                </a:solidFill>
              </a:rPr>
              <a:t>HSDL4220 LED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sp>
        <p:nvSpPr>
          <p:cNvPr id="9" name="下矢印 8"/>
          <p:cNvSpPr/>
          <p:nvPr/>
        </p:nvSpPr>
        <p:spPr>
          <a:xfrm>
            <a:off x="2915816" y="2924944"/>
            <a:ext cx="504056" cy="7200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203848" y="6165304"/>
            <a:ext cx="11521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CA" altLang="ja-JP" dirty="0" smtClean="0">
                <a:solidFill>
                  <a:schemeClr val="accent4"/>
                </a:solidFill>
              </a:rPr>
              <a:t>MSP430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sp>
        <p:nvSpPr>
          <p:cNvPr id="12" name="左矢印 11"/>
          <p:cNvSpPr/>
          <p:nvPr/>
        </p:nvSpPr>
        <p:spPr>
          <a:xfrm>
            <a:off x="3779912" y="3645024"/>
            <a:ext cx="864096" cy="504056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16016" y="3717032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altLang="ja-JP" dirty="0" smtClean="0">
                <a:solidFill>
                  <a:schemeClr val="accent4"/>
                </a:solidFill>
              </a:rPr>
              <a:t>Resistor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sp>
        <p:nvSpPr>
          <p:cNvPr id="14" name="上矢印 13"/>
          <p:cNvSpPr/>
          <p:nvPr/>
        </p:nvSpPr>
        <p:spPr>
          <a:xfrm>
            <a:off x="2699792" y="5661248"/>
            <a:ext cx="504056" cy="648072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71800" y="2420888"/>
            <a:ext cx="7200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CA" altLang="ja-JP" dirty="0" smtClean="0">
                <a:solidFill>
                  <a:schemeClr val="accent4"/>
                </a:solidFill>
              </a:rPr>
              <a:t>GND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pic>
        <p:nvPicPr>
          <p:cNvPr id="16" name="図 15" descr="LED Circui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144" y="1916832"/>
            <a:ext cx="2566439" cy="4379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427168" cy="1143000"/>
          </a:xfrm>
        </p:spPr>
        <p:txBody>
          <a:bodyPr>
            <a:normAutofit fontScale="90000"/>
          </a:bodyPr>
          <a:lstStyle/>
          <a:p>
            <a:r>
              <a:rPr kumimoji="1" lang="en-CA" altLang="ja-JP" dirty="0" smtClean="0"/>
              <a:t>Infrared LED &amp; Phototransistor</a:t>
            </a:r>
            <a:endParaRPr kumimoji="1" lang="ja-JP" altLang="en-US" dirty="0"/>
          </a:p>
        </p:txBody>
      </p:sp>
      <p:pic>
        <p:nvPicPr>
          <p:cNvPr id="5" name="コンテンツ プレースホルダ 4" descr="DSC_001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10800000">
            <a:off x="1691680" y="1556792"/>
            <a:ext cx="7239000" cy="4071938"/>
          </a:xfrm>
        </p:spPr>
      </p:pic>
      <p:pic>
        <p:nvPicPr>
          <p:cNvPr id="4" name="図 3" descr="DSC_0012.jpg"/>
          <p:cNvPicPr>
            <a:picLocks noChangeAspect="1"/>
          </p:cNvPicPr>
          <p:nvPr/>
        </p:nvPicPr>
        <p:blipFill>
          <a:blip r:embed="rId3" cstate="print"/>
          <a:srcRect l="18500" t="13601" r="16926" b="12200"/>
          <a:stretch>
            <a:fillRect/>
          </a:stretch>
        </p:blipFill>
        <p:spPr>
          <a:xfrm>
            <a:off x="251520" y="4207916"/>
            <a:ext cx="3816424" cy="2466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A" altLang="ja-JP" dirty="0" smtClean="0"/>
              <a:t>AMPLIFIER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CA" altLang="ja-JP" dirty="0" smtClean="0">
                <a:solidFill>
                  <a:schemeClr val="accent4"/>
                </a:solidFill>
              </a:rPr>
              <a:t>The voltage from the LED and the phototransistor were very weak (the amount of light that blood flow blocks is very little)</a:t>
            </a:r>
          </a:p>
          <a:p>
            <a:r>
              <a:rPr lang="en-CA" altLang="ja-JP" dirty="0" smtClean="0">
                <a:solidFill>
                  <a:schemeClr val="accent4"/>
                </a:solidFill>
              </a:rPr>
              <a:t>So, remove unneeded noise and amplify the data using Op-Amps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ja-JP" dirty="0" smtClean="0"/>
              <a:t>AMPLIFIER</a:t>
            </a:r>
            <a:endParaRPr kumimoji="1" lang="ja-JP" altLang="en-US" dirty="0"/>
          </a:p>
        </p:txBody>
      </p:sp>
      <p:pic>
        <p:nvPicPr>
          <p:cNvPr id="4" name="コンテンツ プレースホルダ 3" descr="DSC_001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5011"/>
          <a:stretch>
            <a:fillRect/>
          </a:stretch>
        </p:blipFill>
        <p:spPr>
          <a:xfrm>
            <a:off x="899592" y="1628800"/>
            <a:ext cx="6580584" cy="49361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ja-JP" dirty="0" smtClean="0"/>
              <a:t>AMPLIFIER</a:t>
            </a:r>
            <a:endParaRPr kumimoji="1" lang="ja-JP" altLang="en-US" dirty="0"/>
          </a:p>
        </p:txBody>
      </p:sp>
      <p:pic>
        <p:nvPicPr>
          <p:cNvPr id="4" name="コンテンツ プレースホルダ 3" descr="DSC_001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5011"/>
          <a:stretch>
            <a:fillRect/>
          </a:stretch>
        </p:blipFill>
        <p:spPr>
          <a:xfrm>
            <a:off x="251520" y="1628800"/>
            <a:ext cx="4752528" cy="3566608"/>
          </a:xfrm>
        </p:spPr>
      </p:pic>
      <p:pic>
        <p:nvPicPr>
          <p:cNvPr id="5" name="図 4" descr="Amplifier Circuit.jpg"/>
          <p:cNvPicPr>
            <a:picLocks noChangeAspect="1"/>
          </p:cNvPicPr>
          <p:nvPr/>
        </p:nvPicPr>
        <p:blipFill>
          <a:blip r:embed="rId3" cstate="print"/>
          <a:srcRect t="5901" r="26480" b="4851"/>
          <a:stretch>
            <a:fillRect/>
          </a:stretch>
        </p:blipFill>
        <p:spPr>
          <a:xfrm>
            <a:off x="5004048" y="2852936"/>
            <a:ext cx="3960440" cy="3846202"/>
          </a:xfrm>
          <a:prstGeom prst="rect">
            <a:avLst/>
          </a:prstGeom>
        </p:spPr>
      </p:pic>
      <p:pic>
        <p:nvPicPr>
          <p:cNvPr id="2050" name="Picture 2" descr="C:\Users\sk333_000\Documents\Shiori\UBC\PHYS319\Personal Project\LM124N.png"/>
          <p:cNvPicPr>
            <a:picLocks noChangeAspect="1" noChangeArrowheads="1"/>
          </p:cNvPicPr>
          <p:nvPr/>
        </p:nvPicPr>
        <p:blipFill>
          <a:blip r:embed="rId4" cstate="print"/>
          <a:srcRect l="60873" t="39805" r="17823" b="39437"/>
          <a:stretch>
            <a:fillRect/>
          </a:stretch>
        </p:blipFill>
        <p:spPr bwMode="auto">
          <a:xfrm>
            <a:off x="6228184" y="476672"/>
            <a:ext cx="1656184" cy="20882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キュート">
  <a:themeElements>
    <a:clrScheme name="キュート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キュート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キュート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400</TotalTime>
  <Words>528</Words>
  <Application>Microsoft Office PowerPoint</Application>
  <PresentationFormat>画面に合わせる (4:3)</PresentationFormat>
  <Paragraphs>68</Paragraphs>
  <Slides>26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27" baseType="lpstr">
      <vt:lpstr>キュート</vt:lpstr>
      <vt:lpstr>Pulse Monitor</vt:lpstr>
      <vt:lpstr>Brief description</vt:lpstr>
      <vt:lpstr>Infrared LED &amp; Phototransistor</vt:lpstr>
      <vt:lpstr>Infrared LED &amp; Phototransistor</vt:lpstr>
      <vt:lpstr>Infrared LED &amp; Phototransistor</vt:lpstr>
      <vt:lpstr>Infrared LED &amp; Phototransistor</vt:lpstr>
      <vt:lpstr>AMPLIFIER</vt:lpstr>
      <vt:lpstr>AMPLIFIER</vt:lpstr>
      <vt:lpstr>AMPLIFIER</vt:lpstr>
      <vt:lpstr>AMPLIFIER</vt:lpstr>
      <vt:lpstr>AMPLIFIER</vt:lpstr>
      <vt:lpstr>Comparator</vt:lpstr>
      <vt:lpstr>Comparator</vt:lpstr>
      <vt:lpstr>Comparator</vt:lpstr>
      <vt:lpstr>Comparator</vt:lpstr>
      <vt:lpstr>Comparator</vt:lpstr>
      <vt:lpstr>Circuit</vt:lpstr>
      <vt:lpstr>7 Segment LED &amp; External LED</vt:lpstr>
      <vt:lpstr>CODE</vt:lpstr>
      <vt:lpstr>CODE</vt:lpstr>
      <vt:lpstr>Code</vt:lpstr>
      <vt:lpstr>Code</vt:lpstr>
      <vt:lpstr>What was difficult</vt:lpstr>
      <vt:lpstr>What was easy</vt:lpstr>
      <vt:lpstr>What I could do better</vt:lpstr>
      <vt:lpstr>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窪喜詩織</dc:creator>
  <cp:lastModifiedBy>窪喜詩織</cp:lastModifiedBy>
  <cp:revision>76</cp:revision>
  <dcterms:created xsi:type="dcterms:W3CDTF">2015-03-30T22:13:52Z</dcterms:created>
  <dcterms:modified xsi:type="dcterms:W3CDTF">2015-03-31T04:53:54Z</dcterms:modified>
</cp:coreProperties>
</file>